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6"/>
  </p:handoutMasterIdLst>
  <p:sldIdLst>
    <p:sldId id="345" r:id="rId4"/>
    <p:sldId id="278" r:id="rId6"/>
    <p:sldId id="324" r:id="rId7"/>
    <p:sldId id="301" r:id="rId8"/>
    <p:sldId id="325" r:id="rId9"/>
    <p:sldId id="317" r:id="rId10"/>
    <p:sldId id="362" r:id="rId11"/>
    <p:sldId id="367" r:id="rId12"/>
    <p:sldId id="326" r:id="rId13"/>
    <p:sldId id="319" r:id="rId14"/>
    <p:sldId id="327" r:id="rId15"/>
  </p:sldIdLst>
  <p:sldSz cx="12192000" cy="6858000"/>
  <p:notesSz cx="7104380" cy="1023493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4660"/>
  </p:normalViewPr>
  <p:slideViewPr>
    <p:cSldViewPr snapToGrid="0" showGuides="1">
      <p:cViewPr varScale="1">
        <p:scale>
          <a:sx n="81" d="100"/>
          <a:sy n="81" d="100"/>
        </p:scale>
        <p:origin x="804" y="96"/>
      </p:cViewPr>
      <p:guideLst>
        <p:guide orient="horz" pos="2160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1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253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33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auto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6"/>
          <p:cNvGrpSpPr/>
          <p:nvPr userDrawn="1"/>
        </p:nvGrpSpPr>
        <p:grpSpPr>
          <a:xfrm>
            <a:off x="4002088" y="5613400"/>
            <a:ext cx="8189912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auto"/>
              <a:endParaRPr lang="zh-CN" altLang="en-US" strike="noStrike" noProof="1" dirty="0"/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5126" name="组合 9"/>
          <p:cNvGrpSpPr/>
          <p:nvPr userDrawn="1"/>
        </p:nvGrpSpPr>
        <p:grpSpPr>
          <a:xfrm>
            <a:off x="5186363" y="2378075"/>
            <a:ext cx="571500" cy="706438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2" name="等腰三角形 11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5129" name="组合 13"/>
          <p:cNvGrpSpPr/>
          <p:nvPr userDrawn="1"/>
        </p:nvGrpSpPr>
        <p:grpSpPr>
          <a:xfrm rot="10800000">
            <a:off x="0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6" name="等腰三角形 15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8"/>
          <p:cNvGrpSpPr/>
          <p:nvPr userDrawn="1"/>
        </p:nvGrpSpPr>
        <p:grpSpPr>
          <a:xfrm>
            <a:off x="10607675" y="5053013"/>
            <a:ext cx="1584325" cy="1966912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 flipH="1">
            <a:off x="8604250" y="3113088"/>
            <a:ext cx="436563" cy="54133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auto"/>
              <a:endParaRPr lang="zh-CN" altLang="en-US" strike="noStrike" noProof="1" dirty="0"/>
            </a:p>
          </p:txBody>
        </p:sp>
        <p:sp>
          <p:nvSpPr>
            <p:cNvPr id="8" name="等腰三角形 7"/>
            <p:cNvSpPr/>
            <p:nvPr>
              <p:custDataLst>
                <p:tags r:id="rId3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auto"/>
              <a:endParaRPr lang="zh-CN" altLang="en-US" strike="noStrike" noProof="1" dirty="0"/>
            </a:p>
          </p:txBody>
        </p:sp>
      </p:grpSp>
      <p:grpSp>
        <p:nvGrpSpPr>
          <p:cNvPr id="13318" name="组合 8"/>
          <p:cNvGrpSpPr/>
          <p:nvPr userDrawn="1"/>
        </p:nvGrpSpPr>
        <p:grpSpPr>
          <a:xfrm>
            <a:off x="3151188" y="3119438"/>
            <a:ext cx="436562" cy="54292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 fontAlgn="auto"/>
              <a:endParaRPr lang="zh-CN" altLang="en-US" strike="noStrike" noProof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8"/>
          <p:cNvGrpSpPr/>
          <p:nvPr userDrawn="1"/>
        </p:nvGrpSpPr>
        <p:grpSpPr>
          <a:xfrm>
            <a:off x="292100" y="304800"/>
            <a:ext cx="11607800" cy="6248400"/>
            <a:chOff x="292800" y="304200"/>
            <a:chExt cx="11606400" cy="6249600"/>
          </a:xfrm>
        </p:grpSpPr>
        <p:sp>
          <p:nvSpPr>
            <p:cNvPr id="8" name="矩形 7"/>
            <p:cNvSpPr/>
            <p:nvPr userDrawn="1">
              <p:custDataLst>
                <p:tags r:id="rId2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5365" name="组合 5"/>
            <p:cNvGrpSpPr/>
            <p:nvPr userDrawn="1"/>
          </p:nvGrpSpPr>
          <p:grpSpPr>
            <a:xfrm>
              <a:off x="354965" y="440690"/>
              <a:ext cx="11481435" cy="5970905"/>
              <a:chOff x="559" y="694"/>
              <a:chExt cx="18081" cy="9403"/>
            </a:xfrm>
          </p:grpSpPr>
          <p:grpSp>
            <p:nvGrpSpPr>
              <p:cNvPr id="15366" name="组合 10"/>
              <p:cNvGrpSpPr/>
              <p:nvPr userDrawn="1"/>
            </p:nvGrpSpPr>
            <p:grpSpPr>
              <a:xfrm rot="-5400000">
                <a:off x="17325" y="541"/>
                <a:ext cx="1162" cy="1443"/>
                <a:chOff x="10608342" y="5053054"/>
                <a:chExt cx="1583658" cy="1966165"/>
              </a:xfrm>
            </p:grpSpPr>
            <p:sp>
              <p:nvSpPr>
                <p:cNvPr id="12" name="任意多边形: 形状 11"/>
                <p:cNvSpPr/>
                <p:nvPr>
                  <p:custDataLst>
                    <p:tags r:id="rId3"/>
                  </p:custDataLst>
                </p:nvPr>
              </p:nvSpPr>
              <p:spPr>
                <a:xfrm rot="697528">
                  <a:off x="10608342" y="5053054"/>
                  <a:ext cx="1399913" cy="1966165"/>
                </a:xfrm>
                <a:custGeom>
                  <a:avLst/>
                  <a:gdLst>
                    <a:gd name="connsiteX0" fmla="*/ 1399913 w 1399913"/>
                    <a:gd name="connsiteY0" fmla="*/ 0 h 1966165"/>
                    <a:gd name="connsiteX1" fmla="*/ 1399913 w 1399913"/>
                    <a:gd name="connsiteY1" fmla="*/ 1678156 h 1966165"/>
                    <a:gd name="connsiteX2" fmla="*/ 0 w 1399913"/>
                    <a:gd name="connsiteY2" fmla="*/ 1966165 h 196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913" h="1966165">
                      <a:moveTo>
                        <a:pt x="1399913" y="0"/>
                      </a:moveTo>
                      <a:lnTo>
                        <a:pt x="1399913" y="1678156"/>
                      </a:lnTo>
                      <a:lnTo>
                        <a:pt x="0" y="196616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ea typeface="微软雅黑" panose="020B0503020204020204" charset="-122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0960100" y="5207000"/>
                  <a:ext cx="1231900" cy="16510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5369" name="组合 13"/>
              <p:cNvGrpSpPr/>
              <p:nvPr userDrawn="1"/>
            </p:nvGrpSpPr>
            <p:grpSpPr>
              <a:xfrm rot="5400000">
                <a:off x="686" y="8782"/>
                <a:ext cx="1162" cy="1443"/>
                <a:chOff x="10608342" y="5053054"/>
                <a:chExt cx="1583658" cy="1966165"/>
              </a:xfrm>
            </p:grpSpPr>
            <p:sp>
              <p:nvSpPr>
                <p:cNvPr id="16" name="任意多边形: 形状 15"/>
                <p:cNvSpPr/>
                <p:nvPr>
                  <p:custDataLst>
                    <p:tags r:id="rId5"/>
                  </p:custDataLst>
                </p:nvPr>
              </p:nvSpPr>
              <p:spPr>
                <a:xfrm rot="697528">
                  <a:off x="10608342" y="5053054"/>
                  <a:ext cx="1399913" cy="1966165"/>
                </a:xfrm>
                <a:custGeom>
                  <a:avLst/>
                  <a:gdLst>
                    <a:gd name="connsiteX0" fmla="*/ 1399913 w 1399913"/>
                    <a:gd name="connsiteY0" fmla="*/ 0 h 1966165"/>
                    <a:gd name="connsiteX1" fmla="*/ 1399913 w 1399913"/>
                    <a:gd name="connsiteY1" fmla="*/ 1678156 h 1966165"/>
                    <a:gd name="connsiteX2" fmla="*/ 0 w 1399913"/>
                    <a:gd name="connsiteY2" fmla="*/ 1966165 h 196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913" h="1966165">
                      <a:moveTo>
                        <a:pt x="1399913" y="0"/>
                      </a:moveTo>
                      <a:lnTo>
                        <a:pt x="1399913" y="1678156"/>
                      </a:lnTo>
                      <a:lnTo>
                        <a:pt x="0" y="196616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ea typeface="微软雅黑" panose="020B0503020204020204" charset="-122"/>
                  </a:endParaRPr>
                </a:p>
              </p:txBody>
            </p:sp>
            <p:sp>
              <p:nvSpPr>
                <p:cNvPr id="17" name="等腰三角形 1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0960100" y="5207000"/>
                  <a:ext cx="1231900" cy="16510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282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en-US" altLang="zh-CN" strike="noStrike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388" name="组合 10"/>
          <p:cNvGrpSpPr/>
          <p:nvPr userDrawn="1"/>
        </p:nvGrpSpPr>
        <p:grpSpPr>
          <a:xfrm>
            <a:off x="0" y="0"/>
            <a:ext cx="4822825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en-US" altLang="zh-CN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7412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11"/>
          <p:cNvGrpSpPr/>
          <p:nvPr userDrawn="1"/>
        </p:nvGrpSpPr>
        <p:grpSpPr>
          <a:xfrm flipV="1">
            <a:off x="5921375" y="0"/>
            <a:ext cx="6270625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en-US" altLang="zh-CN" strike="noStrike" noProof="1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5"/>
          <p:cNvGrpSpPr/>
          <p:nvPr userDrawn="1"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en-US" altLang="zh-CN" strike="noStrike" noProof="1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en-US" altLang="zh-CN" strike="noStrike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0484" name="组合 5"/>
          <p:cNvGrpSpPr/>
          <p:nvPr userDrawn="1"/>
        </p:nvGrpSpPr>
        <p:grpSpPr>
          <a:xfrm>
            <a:off x="0" y="0"/>
            <a:ext cx="12192000" cy="6853238"/>
            <a:chOff x="-3" y="0"/>
            <a:chExt cx="12192003" cy="6853763"/>
          </a:xfrm>
        </p:grpSpPr>
        <p:grpSp>
          <p:nvGrpSpPr>
            <p:cNvPr id="20485" name="组合 14"/>
            <p:cNvGrpSpPr/>
            <p:nvPr userDrawn="1"/>
          </p:nvGrpSpPr>
          <p:grpSpPr>
            <a:xfrm rot="10800000">
              <a:off x="-3" y="0"/>
              <a:ext cx="5457827" cy="1529995"/>
              <a:chOff x="4001597" y="5613400"/>
              <a:chExt cx="8190403" cy="1244600"/>
            </a:xfrm>
          </p:grpSpPr>
          <p:sp>
            <p:nvSpPr>
              <p:cNvPr id="16" name="任意多边形: 形状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001597" y="5613400"/>
                <a:ext cx="8190402" cy="1244600"/>
              </a:xfrm>
              <a:custGeom>
                <a:avLst/>
                <a:gdLst>
                  <a:gd name="connsiteX0" fmla="*/ 8190402 w 8190402"/>
                  <a:gd name="connsiteY0" fmla="*/ 0 h 1244600"/>
                  <a:gd name="connsiteX1" fmla="*/ 8190402 w 8190402"/>
                  <a:gd name="connsiteY1" fmla="*/ 1155849 h 1244600"/>
                  <a:gd name="connsiteX2" fmla="*/ 4203232 w 8190402"/>
                  <a:gd name="connsiteY2" fmla="*/ 1244600 h 1244600"/>
                  <a:gd name="connsiteX3" fmla="*/ 0 w 8190402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402" h="1244600">
                    <a:moveTo>
                      <a:pt x="8190402" y="0"/>
                    </a:moveTo>
                    <a:lnTo>
                      <a:pt x="8190402" y="1155849"/>
                    </a:lnTo>
                    <a:lnTo>
                      <a:pt x="4203232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ea typeface="微软雅黑" panose="020B0503020204020204" charset="-122"/>
                </a:endParaRPr>
              </a:p>
            </p:txBody>
          </p:sp>
          <p:sp>
            <p:nvSpPr>
              <p:cNvPr id="17" name="等腰三角形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5816600" y="5949254"/>
                <a:ext cx="6375400" cy="908746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 dirty="0"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488" name="组合 17"/>
            <p:cNvGrpSpPr/>
            <p:nvPr userDrawn="1"/>
          </p:nvGrpSpPr>
          <p:grpSpPr>
            <a:xfrm>
              <a:off x="6734173" y="5323768"/>
              <a:ext cx="5457827" cy="1529995"/>
              <a:chOff x="4001597" y="5613400"/>
              <a:chExt cx="8190403" cy="1244600"/>
            </a:xfrm>
          </p:grpSpPr>
          <p:sp>
            <p:nvSpPr>
              <p:cNvPr id="19" name="任意多边形: 形状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4001597" y="5613400"/>
                <a:ext cx="8190402" cy="1244600"/>
              </a:xfrm>
              <a:custGeom>
                <a:avLst/>
                <a:gdLst>
                  <a:gd name="connsiteX0" fmla="*/ 8190402 w 8190402"/>
                  <a:gd name="connsiteY0" fmla="*/ 0 h 1244600"/>
                  <a:gd name="connsiteX1" fmla="*/ 8190402 w 8190402"/>
                  <a:gd name="connsiteY1" fmla="*/ 1155849 h 1244600"/>
                  <a:gd name="connsiteX2" fmla="*/ 4203232 w 8190402"/>
                  <a:gd name="connsiteY2" fmla="*/ 1244600 h 1244600"/>
                  <a:gd name="connsiteX3" fmla="*/ 0 w 8190402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402" h="1244600">
                    <a:moveTo>
                      <a:pt x="8190402" y="0"/>
                    </a:moveTo>
                    <a:lnTo>
                      <a:pt x="8190402" y="1155849"/>
                    </a:lnTo>
                    <a:lnTo>
                      <a:pt x="4203232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 dirty="0">
                  <a:ea typeface="微软雅黑" panose="020B0503020204020204" charset="-122"/>
                </a:endParaRPr>
              </a:p>
            </p:txBody>
          </p:sp>
          <p:sp>
            <p:nvSpPr>
              <p:cNvPr id="20" name="等腰三角形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5816600" y="5949254"/>
                <a:ext cx="6375400" cy="908746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9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tags" Target="../tags/tag107.xml"/><Relationship Id="rId2" Type="http://schemas.openxmlformats.org/officeDocument/2006/relationships/image" Target="../media/image18.png"/><Relationship Id="rId1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副标题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2156778" y="4031615"/>
            <a:ext cx="7118350" cy="676275"/>
          </a:xfrm>
        </p:spPr>
        <p:txBody>
          <a:bodyPr vert="horz" lIns="90000" tIns="46800" rIns="90000" bIns="46800" anchor="t">
            <a:norm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150" normalizeH="0" baseline="0" noProof="1" dirty="0">
                <a:solidFill>
                  <a:srgbClr val="25476C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（学生版）</a:t>
            </a:r>
            <a:endParaRPr kumimoji="0" lang="zh-CN" altLang="en-US" sz="2800" b="0" i="0" u="none" strike="noStrike" kern="1200" cap="none" spc="150" normalizeH="0" baseline="0" noProof="1" dirty="0">
              <a:solidFill>
                <a:srgbClr val="25476C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71295" y="1295400"/>
            <a:ext cx="7966075" cy="2150745"/>
          </a:xfrm>
        </p:spPr>
        <p:txBody>
          <a:bodyPr lIns="90000" tIns="46800" rIns="90000" bIns="46800" anchor="b" anchorCtr="0">
            <a:normAutofit/>
            <a:scene3d>
              <a:camera prst="orthographicFront"/>
              <a:lightRig rig="threePt" dir="t"/>
            </a:scene3d>
          </a:bodyPr>
          <a:p>
            <a:pPr fontAlgn="auto"/>
            <a:r>
              <a:rPr lang="zh-CN" altLang="en-US" sz="4800" strike="noStrike" noProof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lt"/>
              </a:rPr>
              <a:t>线上考试指南</a:t>
            </a:r>
            <a:endParaRPr lang="zh-CN" altLang="en-US" sz="4800" strike="noStrike" noProof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505778" y="975678"/>
            <a:ext cx="11557000" cy="1041400"/>
          </a:xfrm>
        </p:spPr>
        <p:txBody>
          <a:bodyPr vert="horz" lIns="91440" tIns="45720" rIns="91440" bIns="45720" anchor="ctr"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：在答题纸上作答后，学习通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APP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里直接拍照后上传，不要切屏</a:t>
            </a:r>
            <a:b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：直接打字。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6063" y="266700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7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34820" name="文本框 3"/>
          <p:cNvSpPr txBox="1"/>
          <p:nvPr/>
        </p:nvSpPr>
        <p:spPr>
          <a:xfrm>
            <a:off x="1008698" y="276225"/>
            <a:ext cx="3027362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主观题答题方式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21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83880" y="611505"/>
            <a:ext cx="2908300" cy="5867400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246063" y="858838"/>
            <a:ext cx="11557000" cy="1041400"/>
          </a:xfrm>
        </p:spPr>
        <p:txBody>
          <a:bodyPr vert="horz" lIns="91440" tIns="45720" rIns="91440" bIns="45720" anchor="ctr"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：点击复查交卷，检查一下试卷</a:t>
            </a:r>
            <a:b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</a:b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：点击交卷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6063" y="266700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8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35844" name="文本框 3"/>
          <p:cNvSpPr txBox="1"/>
          <p:nvPr/>
        </p:nvSpPr>
        <p:spPr>
          <a:xfrm>
            <a:off x="982663" y="276225"/>
            <a:ext cx="1808162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复查交卷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84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36415" y="500063"/>
            <a:ext cx="2819400" cy="586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58" descr="7ef9a7ef02c0c403e98a0ed7ca5ad36"/>
          <p:cNvPicPr/>
          <p:nvPr/>
        </p:nvPicPr>
        <p:blipFill>
          <a:blip r:embed="rId2"/>
          <a:srcRect t="3409"/>
          <a:stretch>
            <a:fillRect/>
          </a:stretch>
        </p:blipFill>
        <p:spPr>
          <a:xfrm>
            <a:off x="8258175" y="500063"/>
            <a:ext cx="2944813" cy="586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图片 2" descr="WPS图片-抠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0" y="1155700"/>
            <a:ext cx="622300" cy="679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/>
        </p:nvSpPr>
        <p:spPr>
          <a:xfrm>
            <a:off x="6350" y="671830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z="40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线上考试要求</a:t>
            </a:r>
            <a:endParaRPr lang="zh-CN" altLang="en-US" sz="40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3" name="文本框 4"/>
          <p:cNvSpPr txBox="1"/>
          <p:nvPr/>
        </p:nvSpPr>
        <p:spPr>
          <a:xfrm>
            <a:off x="1104900" y="1951038"/>
            <a:ext cx="10098088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1、硬件设备要求：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台手机（以上设备均要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有摄像头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）、</a:t>
            </a:r>
            <a:r>
              <a:rPr lang="en-US" altLang="zh-CN" sz="1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独立空间（建议房间里）。</a:t>
            </a:r>
            <a:endParaRPr lang="en-US" altLang="zh-CN" sz="18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、只能用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手机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登录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“学习通”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考试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★请使用另一台设备打开腾讯会议拍摄自己的考试状态，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要求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360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度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拍摄所在位置。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请确保手机、电脑有充足的电量并保持网络通畅，手机参加考试设置足够长的锁屏时间，关闭无关应用程序。请检查学习通版本，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确保更新到最新版本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、参加考试前请确认自己的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账号、密码、考试课程名称、考试名称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是否正确，提前登录并做好考前准备，手机号码登录需先在学习通完成认证信息绑定。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、建议在考试前关闭手机后台无关程序。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、请在考试结束前复查并手动提交试卷。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、如考试中遇到特殊情况，请及时在腾讯会议里直接反馈。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椭圆 5"/>
          <p:cNvSpPr/>
          <p:nvPr/>
        </p:nvSpPr>
        <p:spPr>
          <a:xfrm>
            <a:off x="474663" y="554038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altLang="zh-CN" sz="4000" strike="noStrike" noProof="1">
                <a:solidFill>
                  <a:srgbClr val="FFFF00"/>
                </a:solidFill>
              </a:rPr>
              <a:t>1</a:t>
            </a:r>
            <a:endParaRPr lang="en-US" altLang="zh-CN" sz="4000" strike="noStrike" noProof="1">
              <a:solidFill>
                <a:srgbClr val="FFFF00"/>
              </a:solidFill>
            </a:endParaRPr>
          </a:p>
        </p:txBody>
      </p:sp>
      <p:sp>
        <p:nvSpPr>
          <p:cNvPr id="26627" name="文本框 7"/>
          <p:cNvSpPr txBox="1"/>
          <p:nvPr/>
        </p:nvSpPr>
        <p:spPr>
          <a:xfrm>
            <a:off x="1192213" y="554038"/>
            <a:ext cx="9953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454025"/>
            <a:ext cx="2309813" cy="1563688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b="1" strike="noStrike" noProof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8138" y="1238250"/>
            <a:ext cx="6869113" cy="674688"/>
          </a:xfrm>
        </p:spPr>
        <p:txBody>
          <a:bodyPr anchor="b"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sng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</a:t>
            </a:r>
            <a:r>
              <a:rPr kumimoji="0" lang="zh-CN" alt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上下载并安装“学习通”APP：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kumimoji="0" lang="zh-CN" alt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kumimoji="0" lang="zh-CN" altLang="en-US" sz="1800" b="0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26630" name="图片 8" descr="C:\Users\Administrator\Desktop\学习通二维码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0" y="452438"/>
            <a:ext cx="1460500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871663"/>
            <a:ext cx="11488738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南京中医药大学翰林学院</a:t>
            </a:r>
            <a:r>
              <a:rPr lang="en-US" altLang="zh-CN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strike="noStrike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strike="noStrike" noProof="1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strike="noStrike" noProof="1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26632" name="图片 12"/>
          <p:cNvPicPr>
            <a:picLocks noChangeAspect="1"/>
          </p:cNvPicPr>
          <p:nvPr/>
        </p:nvPicPr>
        <p:blipFill>
          <a:blip r:embed="rId2"/>
          <a:srcRect t="3438"/>
          <a:stretch>
            <a:fillRect/>
          </a:stretch>
        </p:blipFill>
        <p:spPr>
          <a:xfrm>
            <a:off x="2492375" y="3290888"/>
            <a:ext cx="2179638" cy="353377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33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980"/>
          <a:stretch>
            <a:fillRect/>
          </a:stretch>
        </p:blipFill>
        <p:spPr>
          <a:xfrm>
            <a:off x="165100" y="3284538"/>
            <a:ext cx="2022475" cy="352425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34" name="图片 14"/>
          <p:cNvPicPr>
            <a:picLocks noChangeAspect="1"/>
          </p:cNvPicPr>
          <p:nvPr/>
        </p:nvPicPr>
        <p:blipFill>
          <a:blip r:embed="rId5"/>
          <a:srcRect t="3453"/>
          <a:stretch>
            <a:fillRect/>
          </a:stretch>
        </p:blipFill>
        <p:spPr>
          <a:xfrm>
            <a:off x="4959350" y="3290888"/>
            <a:ext cx="2159000" cy="351790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3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125" y="3284538"/>
            <a:ext cx="2157413" cy="3509962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636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5" y="3270250"/>
            <a:ext cx="2092325" cy="3519488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638" name="文本框 19"/>
          <p:cNvSpPr txBox="1"/>
          <p:nvPr/>
        </p:nvSpPr>
        <p:spPr>
          <a:xfrm>
            <a:off x="336550" y="2754313"/>
            <a:ext cx="105648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474980" y="102869"/>
            <a:ext cx="9294495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zh-CN" altLang="en-US" sz="40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线上考试流程</a:t>
            </a:r>
            <a:endParaRPr lang="zh-CN" altLang="en-US" sz="40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Screenshot_20220330_093934_com.chaoxing.mobile"/>
          <p:cNvPicPr>
            <a:picLocks noChangeAspect="1"/>
          </p:cNvPicPr>
          <p:nvPr/>
        </p:nvPicPr>
        <p:blipFill>
          <a:blip r:embed="rId8"/>
          <a:srcRect t="3778"/>
          <a:stretch>
            <a:fillRect/>
          </a:stretch>
        </p:blipFill>
        <p:spPr>
          <a:xfrm>
            <a:off x="7359650" y="3310255"/>
            <a:ext cx="2157730" cy="3479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08545" y="4022090"/>
            <a:ext cx="1283970" cy="3835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Screenshot_20220330_093934_com.chaoxing.mobile"/>
          <p:cNvPicPr>
            <a:picLocks noChangeAspect="1"/>
          </p:cNvPicPr>
          <p:nvPr/>
        </p:nvPicPr>
        <p:blipFill>
          <a:blip r:embed="rId8"/>
          <a:srcRect t="3213"/>
          <a:stretch>
            <a:fillRect/>
          </a:stretch>
        </p:blipFill>
        <p:spPr>
          <a:xfrm>
            <a:off x="9890760" y="3270885"/>
            <a:ext cx="2078355" cy="35102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96288" y="5780088"/>
            <a:ext cx="2579688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该步骤不可跳过</a:t>
            </a:r>
            <a:endParaRPr lang="zh-CN" altLang="en-US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6170" y="4300220"/>
            <a:ext cx="1917065" cy="6616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838200" y="244475"/>
            <a:ext cx="10515600" cy="869950"/>
          </a:xfrm>
        </p:spPr>
        <p:txBody>
          <a:bodyPr vert="horz" lIns="91440" tIns="45720" rIns="91440" bIns="45720" anchor="ctr"/>
          <a:p>
            <a:pPr>
              <a:lnSpc>
                <a:spcPct val="100000"/>
              </a:lnSpc>
              <a:buClrTx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通过课程进入考试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675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3375" y="1552575"/>
            <a:ext cx="2235200" cy="4549775"/>
          </a:xfrm>
        </p:spPr>
      </p:pic>
      <p:pic>
        <p:nvPicPr>
          <p:cNvPr id="2867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38" y="1535113"/>
            <a:ext cx="2236787" cy="451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8"/>
          <p:cNvPicPr>
            <a:picLocks noChangeAspect="1"/>
          </p:cNvPicPr>
          <p:nvPr/>
        </p:nvPicPr>
        <p:blipFill>
          <a:blip r:embed="rId3"/>
          <a:srcRect t="4048"/>
          <a:stretch>
            <a:fillRect/>
          </a:stretch>
        </p:blipFill>
        <p:spPr>
          <a:xfrm>
            <a:off x="6218238" y="1552575"/>
            <a:ext cx="2132012" cy="454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245745" y="382905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r>
              <a:rPr lang="en-US" altLang="zh-CN" sz="4000" strike="noStrike" noProof="1">
                <a:solidFill>
                  <a:srgbClr val="FFFF00"/>
                </a:solidFill>
              </a:rPr>
              <a:t>2</a:t>
            </a:r>
            <a:endParaRPr lang="en-US" altLang="zh-CN" sz="4000" strike="noStrike" noProof="1">
              <a:solidFill>
                <a:srgbClr val="FFFF00"/>
              </a:solidFill>
            </a:endParaRPr>
          </a:p>
        </p:txBody>
      </p:sp>
      <p:pic>
        <p:nvPicPr>
          <p:cNvPr id="28679" name="图片 3" descr="1CCD7B9921A6CEF510F70F6D78FE1327"/>
          <p:cNvPicPr>
            <a:picLocks noChangeAspect="1"/>
          </p:cNvPicPr>
          <p:nvPr/>
        </p:nvPicPr>
        <p:blipFill>
          <a:blip r:embed="rId4"/>
          <a:srcRect t="3517"/>
          <a:stretch>
            <a:fillRect/>
          </a:stretch>
        </p:blipFill>
        <p:spPr>
          <a:xfrm>
            <a:off x="9471025" y="1543050"/>
            <a:ext cx="2165350" cy="455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内容占位符 5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552575"/>
            <a:ext cx="2235200" cy="454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38" y="1535113"/>
            <a:ext cx="2265362" cy="456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55638" y="3911600"/>
            <a:ext cx="481013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3684588" y="2438400"/>
            <a:ext cx="481013" cy="119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9836150" y="1949450"/>
            <a:ext cx="207963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838200" y="282575"/>
            <a:ext cx="10515600" cy="869950"/>
          </a:xfrm>
        </p:spPr>
        <p:txBody>
          <a:bodyPr vert="horz" lIns="91440" tIns="45720" rIns="91440" bIns="45720" anchor="ctr"/>
          <a:p>
            <a:pPr>
              <a:lnSpc>
                <a:spcPct val="100000"/>
              </a:lnSpc>
              <a:buClrTx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通过通知进入考试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0025" y="336550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r>
              <a:rPr lang="en-US" altLang="zh-CN" sz="4000" strike="noStrike" noProof="1">
                <a:solidFill>
                  <a:srgbClr val="FFFF00"/>
                </a:solidFill>
              </a:rPr>
              <a:t>3</a:t>
            </a:r>
            <a:endParaRPr lang="en-US" altLang="zh-CN" sz="4000" strike="noStrike" noProof="1">
              <a:solidFill>
                <a:srgbClr val="FFFF00"/>
              </a:solidFill>
            </a:endParaRPr>
          </a:p>
        </p:txBody>
      </p:sp>
      <p:pic>
        <p:nvPicPr>
          <p:cNvPr id="29700" name="图片 56" descr="00d3c48d5027e7e2c233d86306cca9d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t="2948"/>
          <a:stretch>
            <a:fillRect/>
          </a:stretch>
        </p:blipFill>
        <p:spPr>
          <a:xfrm>
            <a:off x="431800" y="1395413"/>
            <a:ext cx="2290763" cy="4627562"/>
          </a:xfrm>
        </p:spPr>
      </p:pic>
      <p:sp>
        <p:nvSpPr>
          <p:cNvPr id="29701" name="矩形 1073742882"/>
          <p:cNvSpPr/>
          <p:nvPr/>
        </p:nvSpPr>
        <p:spPr>
          <a:xfrm>
            <a:off x="484188" y="2457450"/>
            <a:ext cx="1963737" cy="266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9702" name="图片 50" descr="88a03da3ae8802b5dd52909ebe14974"/>
          <p:cNvPicPr>
            <a:picLocks noChangeAspect="1"/>
          </p:cNvPicPr>
          <p:nvPr/>
        </p:nvPicPr>
        <p:blipFill>
          <a:blip r:embed="rId3"/>
          <a:srcRect t="3474"/>
          <a:stretch>
            <a:fillRect/>
          </a:stretch>
        </p:blipFill>
        <p:spPr>
          <a:xfrm>
            <a:off x="3327400" y="1403350"/>
            <a:ext cx="2317750" cy="465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矩形 4"/>
          <p:cNvSpPr/>
          <p:nvPr/>
        </p:nvSpPr>
        <p:spPr>
          <a:xfrm>
            <a:off x="3421063" y="2057400"/>
            <a:ext cx="1963737" cy="266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9704" name="图片 51" descr="b53c4a021b6507535f06fd6a6229dbe"/>
          <p:cNvPicPr preferRelativeResize="0">
            <a:picLocks noChangeAspect="1"/>
          </p:cNvPicPr>
          <p:nvPr/>
        </p:nvPicPr>
        <p:blipFill>
          <a:blip r:embed="rId4"/>
          <a:srcRect t="2939"/>
          <a:stretch>
            <a:fillRect/>
          </a:stretch>
        </p:blipFill>
        <p:spPr>
          <a:xfrm>
            <a:off x="6226175" y="1382713"/>
            <a:ext cx="2325688" cy="4697412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</p:pic>
      <p:pic>
        <p:nvPicPr>
          <p:cNvPr id="29705" name="图片 53" descr="4ec8aa6d010f5077f3b9c610f3ae42f"/>
          <p:cNvPicPr>
            <a:picLocks noChangeAspect="1"/>
          </p:cNvPicPr>
          <p:nvPr/>
        </p:nvPicPr>
        <p:blipFill>
          <a:blip r:embed="rId6"/>
          <a:srcRect t="3448"/>
          <a:stretch>
            <a:fillRect/>
          </a:stretch>
        </p:blipFill>
        <p:spPr>
          <a:xfrm>
            <a:off x="9112250" y="1377950"/>
            <a:ext cx="2339975" cy="470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824663" y="2724150"/>
            <a:ext cx="528638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6640513" y="2227263"/>
            <a:ext cx="865188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745288" y="3579813"/>
            <a:ext cx="441325" cy="20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9893300" y="1409700"/>
            <a:ext cx="727075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22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3050" y="1130300"/>
            <a:ext cx="2873375" cy="538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1"/>
          <p:cNvSpPr txBox="1"/>
          <p:nvPr/>
        </p:nvSpPr>
        <p:spPr>
          <a:xfrm>
            <a:off x="4376738" y="709613"/>
            <a:ext cx="3244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腾讯会议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手机端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加入会议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8845550" y="709613"/>
            <a:ext cx="30686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腾讯会议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电脑端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加入会议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30725" name="图片 1" descr="QQ图片202008050909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81463" y="1165225"/>
            <a:ext cx="3127375" cy="535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813300" y="1608138"/>
            <a:ext cx="1106488" cy="28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4821238" y="1968500"/>
            <a:ext cx="569913" cy="27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6632575" y="3263900"/>
            <a:ext cx="447675" cy="985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任意多边形 5"/>
          <p:cNvSpPr/>
          <p:nvPr/>
        </p:nvSpPr>
        <p:spPr>
          <a:xfrm>
            <a:off x="5937250" y="1636713"/>
            <a:ext cx="217488" cy="87313"/>
          </a:xfrm>
          <a:custGeom>
            <a:avLst/>
            <a:gdLst>
              <a:gd name="connsiteX0" fmla="*/ 0 w 2435"/>
              <a:gd name="connsiteY0" fmla="*/ 360 h 744"/>
              <a:gd name="connsiteX1" fmla="*/ 656 w 2435"/>
              <a:gd name="connsiteY1" fmla="*/ 0 h 744"/>
              <a:gd name="connsiteX2" fmla="*/ 492 w 2435"/>
              <a:gd name="connsiteY2" fmla="*/ 278 h 744"/>
              <a:gd name="connsiteX3" fmla="*/ 2435 w 2435"/>
              <a:gd name="connsiteY3" fmla="*/ 391 h 744"/>
              <a:gd name="connsiteX4" fmla="*/ 2435 w 2435"/>
              <a:gd name="connsiteY4" fmla="*/ 404 h 744"/>
              <a:gd name="connsiteX5" fmla="*/ 517 w 2435"/>
              <a:gd name="connsiteY5" fmla="*/ 492 h 744"/>
              <a:gd name="connsiteX6" fmla="*/ 580 w 2435"/>
              <a:gd name="connsiteY6" fmla="*/ 744 h 744"/>
              <a:gd name="connsiteX7" fmla="*/ 0 w 2435"/>
              <a:gd name="connsiteY7" fmla="*/ 360 h 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" h="744">
                <a:moveTo>
                  <a:pt x="0" y="360"/>
                </a:moveTo>
                <a:lnTo>
                  <a:pt x="656" y="0"/>
                </a:lnTo>
                <a:lnTo>
                  <a:pt x="492" y="278"/>
                </a:lnTo>
                <a:lnTo>
                  <a:pt x="2435" y="391"/>
                </a:lnTo>
                <a:lnTo>
                  <a:pt x="2435" y="404"/>
                </a:lnTo>
                <a:lnTo>
                  <a:pt x="517" y="492"/>
                </a:lnTo>
                <a:lnTo>
                  <a:pt x="580" y="744"/>
                </a:lnTo>
                <a:lnTo>
                  <a:pt x="0" y="36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30" name="文本框 6"/>
          <p:cNvSpPr txBox="1"/>
          <p:nvPr/>
        </p:nvSpPr>
        <p:spPr>
          <a:xfrm>
            <a:off x="6154738" y="1535113"/>
            <a:ext cx="127476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、输入会议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endParaRPr lang="en-US" altLang="zh-CN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421313" y="2027238"/>
            <a:ext cx="325438" cy="76200"/>
          </a:xfrm>
          <a:custGeom>
            <a:avLst/>
            <a:gdLst>
              <a:gd name="connsiteX0" fmla="*/ 0 w 2132"/>
              <a:gd name="connsiteY0" fmla="*/ 281 h 836"/>
              <a:gd name="connsiteX1" fmla="*/ 497 w 2132"/>
              <a:gd name="connsiteY1" fmla="*/ 0 h 836"/>
              <a:gd name="connsiteX2" fmla="*/ 382 w 2132"/>
              <a:gd name="connsiteY2" fmla="*/ 311 h 836"/>
              <a:gd name="connsiteX3" fmla="*/ 1791 w 2132"/>
              <a:gd name="connsiteY3" fmla="*/ 722 h 836"/>
              <a:gd name="connsiteX4" fmla="*/ 2132 w 2132"/>
              <a:gd name="connsiteY4" fmla="*/ 836 h 836"/>
              <a:gd name="connsiteX5" fmla="*/ 366 w 2132"/>
              <a:gd name="connsiteY5" fmla="*/ 432 h 836"/>
              <a:gd name="connsiteX6" fmla="*/ 340 w 2132"/>
              <a:gd name="connsiteY6" fmla="*/ 811 h 836"/>
              <a:gd name="connsiteX7" fmla="*/ 0 w 2132"/>
              <a:gd name="connsiteY7" fmla="*/ 281 h 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" h="836">
                <a:moveTo>
                  <a:pt x="0" y="281"/>
                </a:moveTo>
                <a:lnTo>
                  <a:pt x="497" y="0"/>
                </a:lnTo>
                <a:lnTo>
                  <a:pt x="382" y="311"/>
                </a:lnTo>
                <a:lnTo>
                  <a:pt x="1791" y="722"/>
                </a:lnTo>
                <a:lnTo>
                  <a:pt x="2132" y="836"/>
                </a:lnTo>
                <a:lnTo>
                  <a:pt x="366" y="432"/>
                </a:lnTo>
                <a:lnTo>
                  <a:pt x="340" y="811"/>
                </a:lnTo>
                <a:lnTo>
                  <a:pt x="0" y="28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32" name="文本框 8"/>
          <p:cNvSpPr txBox="1"/>
          <p:nvPr/>
        </p:nvSpPr>
        <p:spPr>
          <a:xfrm>
            <a:off x="5695950" y="1997075"/>
            <a:ext cx="1643063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、输入序号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学号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764213" y="4213225"/>
            <a:ext cx="822325" cy="723900"/>
          </a:xfrm>
          <a:custGeom>
            <a:avLst/>
            <a:gdLst>
              <a:gd name="connsiteX0" fmla="*/ 1525 w 3097"/>
              <a:gd name="connsiteY0" fmla="*/ 618 h 2739"/>
              <a:gd name="connsiteX1" fmla="*/ 3097 w 3097"/>
              <a:gd name="connsiteY1" fmla="*/ 0 h 2739"/>
              <a:gd name="connsiteX2" fmla="*/ 2780 w 3097"/>
              <a:gd name="connsiteY2" fmla="*/ 1362 h 2739"/>
              <a:gd name="connsiteX3" fmla="*/ 2780 w 3097"/>
              <a:gd name="connsiteY3" fmla="*/ 1401 h 2739"/>
              <a:gd name="connsiteX4" fmla="*/ 2635 w 3097"/>
              <a:gd name="connsiteY4" fmla="*/ 674 h 2739"/>
              <a:gd name="connsiteX5" fmla="*/ 0 w 3097"/>
              <a:gd name="connsiteY5" fmla="*/ 2725 h 2739"/>
              <a:gd name="connsiteX6" fmla="*/ 10 w 3097"/>
              <a:gd name="connsiteY6" fmla="*/ 2739 h 2739"/>
              <a:gd name="connsiteX7" fmla="*/ 2446 w 3097"/>
              <a:gd name="connsiteY7" fmla="*/ 479 h 2739"/>
              <a:gd name="connsiteX8" fmla="*/ 1525 w 3097"/>
              <a:gd name="connsiteY8" fmla="*/ 618 h 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7" h="2739">
                <a:moveTo>
                  <a:pt x="1525" y="618"/>
                </a:moveTo>
                <a:lnTo>
                  <a:pt x="3097" y="0"/>
                </a:lnTo>
                <a:lnTo>
                  <a:pt x="2780" y="1362"/>
                </a:lnTo>
                <a:lnTo>
                  <a:pt x="2780" y="1401"/>
                </a:lnTo>
                <a:lnTo>
                  <a:pt x="2635" y="674"/>
                </a:lnTo>
                <a:lnTo>
                  <a:pt x="0" y="2725"/>
                </a:lnTo>
                <a:lnTo>
                  <a:pt x="10" y="2739"/>
                </a:lnTo>
                <a:lnTo>
                  <a:pt x="2446" y="479"/>
                </a:lnTo>
                <a:lnTo>
                  <a:pt x="1525" y="6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34" name="文本框 10"/>
          <p:cNvSpPr txBox="1"/>
          <p:nvPr/>
        </p:nvSpPr>
        <p:spPr>
          <a:xfrm>
            <a:off x="4508500" y="4967288"/>
            <a:ext cx="2316163" cy="24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、开启麦克风、扬声器和摄像头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241925" y="2749550"/>
            <a:ext cx="536575" cy="420688"/>
          </a:xfrm>
          <a:custGeom>
            <a:avLst/>
            <a:gdLst>
              <a:gd name="connsiteX0" fmla="*/ 1525 w 3097"/>
              <a:gd name="connsiteY0" fmla="*/ 618 h 2739"/>
              <a:gd name="connsiteX1" fmla="*/ 3097 w 3097"/>
              <a:gd name="connsiteY1" fmla="*/ 0 h 2739"/>
              <a:gd name="connsiteX2" fmla="*/ 2780 w 3097"/>
              <a:gd name="connsiteY2" fmla="*/ 1362 h 2739"/>
              <a:gd name="connsiteX3" fmla="*/ 2780 w 3097"/>
              <a:gd name="connsiteY3" fmla="*/ 1401 h 2739"/>
              <a:gd name="connsiteX4" fmla="*/ 2635 w 3097"/>
              <a:gd name="connsiteY4" fmla="*/ 674 h 2739"/>
              <a:gd name="connsiteX5" fmla="*/ 0 w 3097"/>
              <a:gd name="connsiteY5" fmla="*/ 2725 h 2739"/>
              <a:gd name="connsiteX6" fmla="*/ 10 w 3097"/>
              <a:gd name="connsiteY6" fmla="*/ 2739 h 2739"/>
              <a:gd name="connsiteX7" fmla="*/ 2446 w 3097"/>
              <a:gd name="connsiteY7" fmla="*/ 479 h 2739"/>
              <a:gd name="connsiteX8" fmla="*/ 1525 w 3097"/>
              <a:gd name="connsiteY8" fmla="*/ 618 h 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7" h="2739">
                <a:moveTo>
                  <a:pt x="1525" y="618"/>
                </a:moveTo>
                <a:lnTo>
                  <a:pt x="3097" y="0"/>
                </a:lnTo>
                <a:lnTo>
                  <a:pt x="2780" y="1362"/>
                </a:lnTo>
                <a:lnTo>
                  <a:pt x="2780" y="1401"/>
                </a:lnTo>
                <a:lnTo>
                  <a:pt x="2635" y="674"/>
                </a:lnTo>
                <a:lnTo>
                  <a:pt x="0" y="2725"/>
                </a:lnTo>
                <a:lnTo>
                  <a:pt x="10" y="2739"/>
                </a:lnTo>
                <a:lnTo>
                  <a:pt x="2446" y="479"/>
                </a:lnTo>
                <a:lnTo>
                  <a:pt x="1525" y="6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36" name="文本框 12"/>
          <p:cNvSpPr txBox="1"/>
          <p:nvPr/>
        </p:nvSpPr>
        <p:spPr>
          <a:xfrm>
            <a:off x="4765675" y="3190875"/>
            <a:ext cx="2314575" cy="246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、点击加入会议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37" name="图片 14" descr="XLBZCU)TPAKKO{O[@[A((38"/>
          <p:cNvPicPr>
            <a:picLocks noChangeAspect="1"/>
          </p:cNvPicPr>
          <p:nvPr/>
        </p:nvPicPr>
        <p:blipFill>
          <a:blip r:embed="rId5"/>
          <a:srcRect l="1512"/>
          <a:stretch>
            <a:fillRect/>
          </a:stretch>
        </p:blipFill>
        <p:spPr>
          <a:xfrm>
            <a:off x="8580438" y="1195388"/>
            <a:ext cx="3138487" cy="5351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8759825" y="1871663"/>
            <a:ext cx="904875" cy="28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任意多边形 16"/>
          <p:cNvSpPr/>
          <p:nvPr/>
        </p:nvSpPr>
        <p:spPr>
          <a:xfrm>
            <a:off x="9721850" y="1914525"/>
            <a:ext cx="427038" cy="112713"/>
          </a:xfrm>
          <a:custGeom>
            <a:avLst/>
            <a:gdLst>
              <a:gd name="connsiteX0" fmla="*/ 0 w 2435"/>
              <a:gd name="connsiteY0" fmla="*/ 360 h 744"/>
              <a:gd name="connsiteX1" fmla="*/ 656 w 2435"/>
              <a:gd name="connsiteY1" fmla="*/ 0 h 744"/>
              <a:gd name="connsiteX2" fmla="*/ 492 w 2435"/>
              <a:gd name="connsiteY2" fmla="*/ 278 h 744"/>
              <a:gd name="connsiteX3" fmla="*/ 2435 w 2435"/>
              <a:gd name="connsiteY3" fmla="*/ 391 h 744"/>
              <a:gd name="connsiteX4" fmla="*/ 2435 w 2435"/>
              <a:gd name="connsiteY4" fmla="*/ 404 h 744"/>
              <a:gd name="connsiteX5" fmla="*/ 517 w 2435"/>
              <a:gd name="connsiteY5" fmla="*/ 492 h 744"/>
              <a:gd name="connsiteX6" fmla="*/ 580 w 2435"/>
              <a:gd name="connsiteY6" fmla="*/ 744 h 744"/>
              <a:gd name="connsiteX7" fmla="*/ 0 w 2435"/>
              <a:gd name="connsiteY7" fmla="*/ 360 h 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" h="744">
                <a:moveTo>
                  <a:pt x="0" y="360"/>
                </a:moveTo>
                <a:lnTo>
                  <a:pt x="656" y="0"/>
                </a:lnTo>
                <a:lnTo>
                  <a:pt x="492" y="278"/>
                </a:lnTo>
                <a:lnTo>
                  <a:pt x="2435" y="391"/>
                </a:lnTo>
                <a:lnTo>
                  <a:pt x="2435" y="404"/>
                </a:lnTo>
                <a:lnTo>
                  <a:pt x="517" y="492"/>
                </a:lnTo>
                <a:lnTo>
                  <a:pt x="580" y="744"/>
                </a:lnTo>
                <a:lnTo>
                  <a:pt x="0" y="36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40" name="文本框 17"/>
          <p:cNvSpPr txBox="1"/>
          <p:nvPr/>
        </p:nvSpPr>
        <p:spPr>
          <a:xfrm>
            <a:off x="10145713" y="1878013"/>
            <a:ext cx="127476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、输入会议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endParaRPr lang="en-US" altLang="zh-CN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86813" y="2501900"/>
            <a:ext cx="685800" cy="28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任意多边形 19"/>
          <p:cNvSpPr/>
          <p:nvPr/>
        </p:nvSpPr>
        <p:spPr>
          <a:xfrm>
            <a:off x="9525000" y="2517775"/>
            <a:ext cx="590550" cy="150813"/>
          </a:xfrm>
          <a:custGeom>
            <a:avLst/>
            <a:gdLst>
              <a:gd name="connsiteX0" fmla="*/ 0 w 2132"/>
              <a:gd name="connsiteY0" fmla="*/ 281 h 836"/>
              <a:gd name="connsiteX1" fmla="*/ 497 w 2132"/>
              <a:gd name="connsiteY1" fmla="*/ 0 h 836"/>
              <a:gd name="connsiteX2" fmla="*/ 382 w 2132"/>
              <a:gd name="connsiteY2" fmla="*/ 311 h 836"/>
              <a:gd name="connsiteX3" fmla="*/ 1791 w 2132"/>
              <a:gd name="connsiteY3" fmla="*/ 722 h 836"/>
              <a:gd name="connsiteX4" fmla="*/ 2132 w 2132"/>
              <a:gd name="connsiteY4" fmla="*/ 836 h 836"/>
              <a:gd name="connsiteX5" fmla="*/ 366 w 2132"/>
              <a:gd name="connsiteY5" fmla="*/ 432 h 836"/>
              <a:gd name="connsiteX6" fmla="*/ 340 w 2132"/>
              <a:gd name="connsiteY6" fmla="*/ 811 h 836"/>
              <a:gd name="connsiteX7" fmla="*/ 0 w 2132"/>
              <a:gd name="connsiteY7" fmla="*/ 281 h 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2" h="836">
                <a:moveTo>
                  <a:pt x="0" y="281"/>
                </a:moveTo>
                <a:lnTo>
                  <a:pt x="497" y="0"/>
                </a:lnTo>
                <a:lnTo>
                  <a:pt x="382" y="311"/>
                </a:lnTo>
                <a:lnTo>
                  <a:pt x="1791" y="722"/>
                </a:lnTo>
                <a:lnTo>
                  <a:pt x="2132" y="836"/>
                </a:lnTo>
                <a:lnTo>
                  <a:pt x="366" y="432"/>
                </a:lnTo>
                <a:lnTo>
                  <a:pt x="340" y="811"/>
                </a:lnTo>
                <a:lnTo>
                  <a:pt x="0" y="28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43" name="文本框 20"/>
          <p:cNvSpPr txBox="1"/>
          <p:nvPr/>
        </p:nvSpPr>
        <p:spPr>
          <a:xfrm>
            <a:off x="10083800" y="2536825"/>
            <a:ext cx="1697038" cy="246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、输入序号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学号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29663" y="3038475"/>
            <a:ext cx="225425" cy="433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>
            <a:off x="9015413" y="3551238"/>
            <a:ext cx="649288" cy="719138"/>
          </a:xfrm>
          <a:custGeom>
            <a:avLst/>
            <a:gdLst>
              <a:gd name="connsiteX0" fmla="*/ 215 w 1678"/>
              <a:gd name="connsiteY0" fmla="*/ 1047 h 2270"/>
              <a:gd name="connsiteX1" fmla="*/ 0 w 1678"/>
              <a:gd name="connsiteY1" fmla="*/ 0 h 2270"/>
              <a:gd name="connsiteX2" fmla="*/ 959 w 1678"/>
              <a:gd name="connsiteY2" fmla="*/ 605 h 2270"/>
              <a:gd name="connsiteX3" fmla="*/ 568 w 1678"/>
              <a:gd name="connsiteY3" fmla="*/ 555 h 2270"/>
              <a:gd name="connsiteX4" fmla="*/ 1678 w 1678"/>
              <a:gd name="connsiteY4" fmla="*/ 2270 h 2270"/>
              <a:gd name="connsiteX5" fmla="*/ 1665 w 1678"/>
              <a:gd name="connsiteY5" fmla="*/ 2245 h 2270"/>
              <a:gd name="connsiteX6" fmla="*/ 366 w 1678"/>
              <a:gd name="connsiteY6" fmla="*/ 668 h 2270"/>
              <a:gd name="connsiteX7" fmla="*/ 215 w 1678"/>
              <a:gd name="connsiteY7" fmla="*/ 1047 h 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" h="2270">
                <a:moveTo>
                  <a:pt x="215" y="1047"/>
                </a:moveTo>
                <a:lnTo>
                  <a:pt x="0" y="0"/>
                </a:lnTo>
                <a:lnTo>
                  <a:pt x="959" y="605"/>
                </a:lnTo>
                <a:lnTo>
                  <a:pt x="568" y="555"/>
                </a:lnTo>
                <a:lnTo>
                  <a:pt x="1678" y="2270"/>
                </a:lnTo>
                <a:lnTo>
                  <a:pt x="1665" y="2245"/>
                </a:lnTo>
                <a:lnTo>
                  <a:pt x="366" y="668"/>
                </a:lnTo>
                <a:lnTo>
                  <a:pt x="215" y="104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>
            <a:off x="9471025" y="5419725"/>
            <a:ext cx="612775" cy="666750"/>
          </a:xfrm>
          <a:custGeom>
            <a:avLst/>
            <a:gdLst>
              <a:gd name="connsiteX0" fmla="*/ 664 w 1867"/>
              <a:gd name="connsiteY0" fmla="*/ 1398 h 2031"/>
              <a:gd name="connsiteX1" fmla="*/ 1463 w 1867"/>
              <a:gd name="connsiteY1" fmla="*/ 1577 h 2031"/>
              <a:gd name="connsiteX2" fmla="*/ 0 w 1867"/>
              <a:gd name="connsiteY2" fmla="*/ 0 h 2031"/>
              <a:gd name="connsiteX3" fmla="*/ 1299 w 1867"/>
              <a:gd name="connsiteY3" fmla="*/ 1110 h 2031"/>
              <a:gd name="connsiteX4" fmla="*/ 1652 w 1867"/>
              <a:gd name="connsiteY4" fmla="*/ 1463 h 2031"/>
              <a:gd name="connsiteX5" fmla="*/ 1728 w 1867"/>
              <a:gd name="connsiteY5" fmla="*/ 731 h 2031"/>
              <a:gd name="connsiteX6" fmla="*/ 1867 w 1867"/>
              <a:gd name="connsiteY6" fmla="*/ 2031 h 2031"/>
              <a:gd name="connsiteX7" fmla="*/ 664 w 1867"/>
              <a:gd name="connsiteY7" fmla="*/ 1398 h 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" h="2031">
                <a:moveTo>
                  <a:pt x="664" y="1398"/>
                </a:moveTo>
                <a:lnTo>
                  <a:pt x="1463" y="1577"/>
                </a:lnTo>
                <a:lnTo>
                  <a:pt x="0" y="0"/>
                </a:lnTo>
                <a:lnTo>
                  <a:pt x="1299" y="1110"/>
                </a:lnTo>
                <a:lnTo>
                  <a:pt x="1652" y="1463"/>
                </a:lnTo>
                <a:lnTo>
                  <a:pt x="1728" y="731"/>
                </a:lnTo>
                <a:lnTo>
                  <a:pt x="1867" y="2031"/>
                </a:lnTo>
                <a:lnTo>
                  <a:pt x="664" y="13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747" name="文本框 25"/>
          <p:cNvSpPr txBox="1"/>
          <p:nvPr/>
        </p:nvSpPr>
        <p:spPr>
          <a:xfrm>
            <a:off x="9105900" y="4364038"/>
            <a:ext cx="231457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、勾选自动连接音频，开启摄像头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48" name="文本框 26"/>
          <p:cNvSpPr txBox="1"/>
          <p:nvPr/>
        </p:nvSpPr>
        <p:spPr>
          <a:xfrm>
            <a:off x="9105900" y="5113338"/>
            <a:ext cx="231457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、点击加入会议</a:t>
            </a:r>
            <a:endParaRPr lang="zh-CN" altLang="en-US" sz="1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49" name="标题 8"/>
          <p:cNvSpPr>
            <a:spLocks noGrp="1"/>
          </p:cNvSpPr>
          <p:nvPr>
            <p:ph type="title"/>
          </p:nvPr>
        </p:nvSpPr>
        <p:spPr>
          <a:xfrm>
            <a:off x="930275" y="200025"/>
            <a:ext cx="10515600" cy="717550"/>
          </a:xfrm>
        </p:spPr>
        <p:txBody>
          <a:bodyPr vert="horz" lIns="91440" tIns="45720" rIns="91440" bIns="45720" anchor="ctr"/>
          <a:p>
            <a:pPr marL="0" indent="0" fontAlgn="base">
              <a:spcAft>
                <a:spcPct val="0"/>
              </a:spcAft>
              <a:buClrTx/>
            </a:pPr>
            <a:r>
              <a:rPr lang="zh-CN" altLang="en-US" sz="3200" b="1" baseline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加入会议</a:t>
            </a:r>
            <a:endParaRPr lang="zh-CN" altLang="en-US" sz="3200" b="1" baseline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7963" y="201613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4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1013" y="1393825"/>
            <a:ext cx="200025" cy="1635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768350" y="1346200"/>
            <a:ext cx="280988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9"/>
          <p:cNvSpPr txBox="1"/>
          <p:nvPr/>
        </p:nvSpPr>
        <p:spPr>
          <a:xfrm>
            <a:off x="715963" y="639763"/>
            <a:ext cx="107600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● 考生点击“录制”按钮进行录屏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●开始录制后请点击右上方的“进入全屏模式”按钮</a:t>
            </a:r>
            <a:endParaRPr lang="zh-CN" altLang="en-US" sz="160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6213" y="87313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5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36868" name="文本框 5"/>
          <p:cNvSpPr txBox="1"/>
          <p:nvPr/>
        </p:nvSpPr>
        <p:spPr>
          <a:xfrm>
            <a:off x="1022350" y="195263"/>
            <a:ext cx="37576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考生录屏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36869" name="图片 4" descr="4B{(J8N]V(GA~AXK]%U5L}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969"/>
          <a:stretch>
            <a:fillRect/>
          </a:stretch>
        </p:blipFill>
        <p:spPr>
          <a:xfrm>
            <a:off x="1106488" y="1716088"/>
            <a:ext cx="9777412" cy="500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6915150" y="6280150"/>
            <a:ext cx="409575" cy="425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10480675" y="1938338"/>
            <a:ext cx="280988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任意多边形 11"/>
          <p:cNvSpPr/>
          <p:nvPr/>
        </p:nvSpPr>
        <p:spPr>
          <a:xfrm rot="1260000">
            <a:off x="9725025" y="2139950"/>
            <a:ext cx="330200" cy="962025"/>
          </a:xfrm>
          <a:custGeom>
            <a:avLst/>
            <a:gdLst>
              <a:gd name="connsiteX0" fmla="*/ 38 w 731"/>
              <a:gd name="connsiteY0" fmla="*/ 379 h 1514"/>
              <a:gd name="connsiteX1" fmla="*/ 706 w 731"/>
              <a:gd name="connsiteY1" fmla="*/ 0 h 1514"/>
              <a:gd name="connsiteX2" fmla="*/ 731 w 731"/>
              <a:gd name="connsiteY2" fmla="*/ 619 h 1514"/>
              <a:gd name="connsiteX3" fmla="*/ 555 w 731"/>
              <a:gd name="connsiteY3" fmla="*/ 354 h 1514"/>
              <a:gd name="connsiteX4" fmla="*/ 0 w 731"/>
              <a:gd name="connsiteY4" fmla="*/ 1514 h 1514"/>
              <a:gd name="connsiteX5" fmla="*/ 0 w 731"/>
              <a:gd name="connsiteY5" fmla="*/ 1502 h 1514"/>
              <a:gd name="connsiteX6" fmla="*/ 454 w 731"/>
              <a:gd name="connsiteY6" fmla="*/ 303 h 1514"/>
              <a:gd name="connsiteX7" fmla="*/ 38 w 731"/>
              <a:gd name="connsiteY7" fmla="*/ 379 h 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" h="1514">
                <a:moveTo>
                  <a:pt x="38" y="379"/>
                </a:moveTo>
                <a:lnTo>
                  <a:pt x="706" y="0"/>
                </a:lnTo>
                <a:lnTo>
                  <a:pt x="731" y="619"/>
                </a:lnTo>
                <a:lnTo>
                  <a:pt x="555" y="354"/>
                </a:lnTo>
                <a:lnTo>
                  <a:pt x="0" y="1514"/>
                </a:lnTo>
                <a:lnTo>
                  <a:pt x="0" y="1502"/>
                </a:lnTo>
                <a:lnTo>
                  <a:pt x="454" y="303"/>
                </a:lnTo>
                <a:lnTo>
                  <a:pt x="38" y="37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6873" name="文本框 5"/>
          <p:cNvSpPr txBox="1"/>
          <p:nvPr/>
        </p:nvSpPr>
        <p:spPr>
          <a:xfrm>
            <a:off x="7854950" y="2873375"/>
            <a:ext cx="27733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“进入全屏模式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”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874" name="文本框 5"/>
          <p:cNvSpPr txBox="1"/>
          <p:nvPr/>
        </p:nvSpPr>
        <p:spPr>
          <a:xfrm>
            <a:off x="6591300" y="5270500"/>
            <a:ext cx="2084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“录制”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032625" y="5638800"/>
            <a:ext cx="160338" cy="593725"/>
          </a:xfrm>
          <a:custGeom>
            <a:avLst/>
            <a:gdLst>
              <a:gd name="connsiteX0" fmla="*/ 0 w 857"/>
              <a:gd name="connsiteY0" fmla="*/ 1906 h 2334"/>
              <a:gd name="connsiteX1" fmla="*/ 214 w 857"/>
              <a:gd name="connsiteY1" fmla="*/ 1906 h 2334"/>
              <a:gd name="connsiteX2" fmla="*/ 403 w 857"/>
              <a:gd name="connsiteY2" fmla="*/ 0 h 2334"/>
              <a:gd name="connsiteX3" fmla="*/ 403 w 857"/>
              <a:gd name="connsiteY3" fmla="*/ 13 h 2334"/>
              <a:gd name="connsiteX4" fmla="*/ 643 w 857"/>
              <a:gd name="connsiteY4" fmla="*/ 1906 h 2334"/>
              <a:gd name="connsiteX5" fmla="*/ 857 w 857"/>
              <a:gd name="connsiteY5" fmla="*/ 1906 h 2334"/>
              <a:gd name="connsiteX6" fmla="*/ 429 w 857"/>
              <a:gd name="connsiteY6" fmla="*/ 2334 h 2334"/>
              <a:gd name="connsiteX7" fmla="*/ 0 w 857"/>
              <a:gd name="connsiteY7" fmla="*/ 1906 h 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" h="2334">
                <a:moveTo>
                  <a:pt x="0" y="1906"/>
                </a:moveTo>
                <a:lnTo>
                  <a:pt x="214" y="1906"/>
                </a:lnTo>
                <a:lnTo>
                  <a:pt x="403" y="0"/>
                </a:lnTo>
                <a:lnTo>
                  <a:pt x="403" y="13"/>
                </a:lnTo>
                <a:lnTo>
                  <a:pt x="643" y="1906"/>
                </a:lnTo>
                <a:lnTo>
                  <a:pt x="857" y="1906"/>
                </a:lnTo>
                <a:lnTo>
                  <a:pt x="429" y="2334"/>
                </a:lnTo>
                <a:lnTo>
                  <a:pt x="0" y="190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5445125" y="6265863"/>
            <a:ext cx="593725" cy="439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任意多边形 2"/>
          <p:cNvSpPr/>
          <p:nvPr/>
        </p:nvSpPr>
        <p:spPr>
          <a:xfrm>
            <a:off x="4779963" y="5743575"/>
            <a:ext cx="858838" cy="522288"/>
          </a:xfrm>
          <a:custGeom>
            <a:avLst/>
            <a:gdLst>
              <a:gd name="connsiteX0" fmla="*/ 38 w 1854"/>
              <a:gd name="connsiteY0" fmla="*/ 25 h 1059"/>
              <a:gd name="connsiteX1" fmla="*/ 1501 w 1854"/>
              <a:gd name="connsiteY1" fmla="*/ 668 h 1059"/>
              <a:gd name="connsiteX2" fmla="*/ 1457 w 1854"/>
              <a:gd name="connsiteY2" fmla="*/ 353 h 1059"/>
              <a:gd name="connsiteX3" fmla="*/ 1854 w 1854"/>
              <a:gd name="connsiteY3" fmla="*/ 1059 h 1059"/>
              <a:gd name="connsiteX4" fmla="*/ 1526 w 1854"/>
              <a:gd name="connsiteY4" fmla="*/ 946 h 1059"/>
              <a:gd name="connsiteX5" fmla="*/ 1060 w 1854"/>
              <a:gd name="connsiteY5" fmla="*/ 820 h 1059"/>
              <a:gd name="connsiteX6" fmla="*/ 1438 w 1854"/>
              <a:gd name="connsiteY6" fmla="*/ 782 h 1059"/>
              <a:gd name="connsiteX7" fmla="*/ 0 w 1854"/>
              <a:gd name="connsiteY7" fmla="*/ 0 h 1059"/>
              <a:gd name="connsiteX8" fmla="*/ 38 w 1854"/>
              <a:gd name="connsiteY8" fmla="*/ 25 h 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" h="1059">
                <a:moveTo>
                  <a:pt x="38" y="25"/>
                </a:moveTo>
                <a:lnTo>
                  <a:pt x="1501" y="668"/>
                </a:lnTo>
                <a:lnTo>
                  <a:pt x="1457" y="353"/>
                </a:lnTo>
                <a:lnTo>
                  <a:pt x="1854" y="1059"/>
                </a:lnTo>
                <a:lnTo>
                  <a:pt x="1526" y="946"/>
                </a:lnTo>
                <a:lnTo>
                  <a:pt x="1060" y="820"/>
                </a:lnTo>
                <a:lnTo>
                  <a:pt x="1438" y="782"/>
                </a:lnTo>
                <a:lnTo>
                  <a:pt x="0" y="0"/>
                </a:lnTo>
                <a:lnTo>
                  <a:pt x="38" y="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36878" name="图片 4" descr="F20F7C489987985883EFA5399937C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25" y="3049588"/>
            <a:ext cx="2035175" cy="318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9" name="文本框 5"/>
          <p:cNvSpPr txBox="1"/>
          <p:nvPr/>
        </p:nvSpPr>
        <p:spPr>
          <a:xfrm>
            <a:off x="4033838" y="5437188"/>
            <a:ext cx="208438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“管理成员”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" descr="F6CE4A2BCD0B6CF6E8670CCDC5EFBBA0"/>
          <p:cNvPicPr>
            <a:picLocks noChangeAspect="1"/>
          </p:cNvPicPr>
          <p:nvPr/>
        </p:nvPicPr>
        <p:blipFill>
          <a:blip r:embed="rId1"/>
          <a:srcRect l="504" t="10602" b="13344"/>
          <a:stretch>
            <a:fillRect/>
          </a:stretch>
        </p:blipFill>
        <p:spPr>
          <a:xfrm>
            <a:off x="1343025" y="2220595"/>
            <a:ext cx="7773670" cy="4457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68985" y="614680"/>
            <a:ext cx="11184890" cy="1499870"/>
          </a:xfrm>
        </p:spPr>
        <p:txBody>
          <a:bodyPr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20" b="1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线上考试腾讯会议拍摄要求：</a:t>
            </a:r>
            <a:r>
              <a:rPr lang="en-US" altLang="zh-CN" sz="222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独立空间（建议房间里）</a:t>
            </a:r>
            <a:r>
              <a:rPr lang="zh-CN" altLang="en-US" sz="222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kumimoji="0" lang="zh-CN" altLang="en-US" sz="2220" b="1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图像</a:t>
            </a:r>
            <a:r>
              <a:rPr kumimoji="0" lang="zh-CN" altLang="en-US" sz="2220" b="1" i="0" u="sng" strike="noStrike" kern="1200" cap="none" spc="0" normalizeH="0" baseline="0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横屏</a:t>
            </a:r>
            <a:r>
              <a:rPr kumimoji="0" lang="zh-CN" altLang="en-US" sz="2220" b="1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，全程拍摄；</a:t>
            </a:r>
            <a:r>
              <a:rPr kumimoji="0" lang="zh-CN" altLang="en-US" sz="2220" b="1" i="0" u="none" strike="noStrike" kern="1200" cap="none" spc="0" normalizeH="0" baseline="0" noProof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考试前</a:t>
            </a:r>
            <a:r>
              <a:rPr kumimoji="0" lang="en-US" altLang="zh-CN" sz="2220" b="1" i="0" u="none" strike="noStrike" kern="1200" cap="none" spc="0" normalizeH="0" baseline="0" noProof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360</a:t>
            </a:r>
            <a:r>
              <a:rPr kumimoji="0" lang="zh-CN" altLang="en-US" sz="2220" b="1" i="0" u="none" strike="noStrike" kern="1200" cap="none" spc="0" normalizeH="0" baseline="0" noProof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度拍摄所在位置，监考老师确认后再固定（最好准备手机支架）于侧后方。</a:t>
            </a:r>
            <a:br>
              <a:rPr lang="zh-CN" altLang="en-US" sz="222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kumimoji="0" lang="zh-CN" altLang="en-US" sz="2220" b="1" i="0" u="none" strike="noStrike" kern="1200" cap="none" spc="0" normalizeH="0" baseline="0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拍摄内容：学生、考试手机、空白草稿纸、桌面等面前环境；具体参照下图</a:t>
            </a:r>
            <a:endParaRPr kumimoji="0" lang="zh-CN" altLang="en-US" sz="2220" b="1" i="0" u="none" strike="noStrike" kern="120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6213" y="87313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5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31749" name="文本框 5"/>
          <p:cNvSpPr txBox="1"/>
          <p:nvPr/>
        </p:nvSpPr>
        <p:spPr>
          <a:xfrm>
            <a:off x="859473" y="153353"/>
            <a:ext cx="3757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拍摄要求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61010" y="859155"/>
            <a:ext cx="11342370" cy="1041400"/>
          </a:xfrm>
        </p:spPr>
        <p:txBody>
          <a:bodyPr vert="horz" lIns="91440" tIns="45720" rIns="91440" bIns="45720" anchor="ctr"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单选题或者多选题直接点击答案，填空题直接输入答案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6063" y="266700"/>
            <a:ext cx="592138" cy="59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altLang="zh-CN" sz="4000" strike="noStrike" noProof="1" dirty="0">
                <a:solidFill>
                  <a:srgbClr val="FFFF00"/>
                </a:solidFill>
              </a:rPr>
              <a:t>6</a:t>
            </a:r>
            <a:endParaRPr lang="en-US" altLang="zh-CN" sz="4000" strike="noStrike" noProof="1" dirty="0">
              <a:solidFill>
                <a:srgbClr val="FFFF00"/>
              </a:solidFill>
            </a:endParaRPr>
          </a:p>
        </p:txBody>
      </p:sp>
      <p:sp>
        <p:nvSpPr>
          <p:cNvPr id="32772" name="文本框 3"/>
          <p:cNvSpPr txBox="1"/>
          <p:nvPr/>
        </p:nvSpPr>
        <p:spPr>
          <a:xfrm>
            <a:off x="982663" y="276225"/>
            <a:ext cx="3027362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客观题答题方式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773" name="图片 55" descr="e64a40b37f58f4b38c933071b4da27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831"/>
          <a:stretch>
            <a:fillRect/>
          </a:stretch>
        </p:blipFill>
        <p:spPr>
          <a:xfrm>
            <a:off x="7583488" y="592138"/>
            <a:ext cx="2914650" cy="583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570913" y="657225"/>
            <a:ext cx="881063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32775" name="图片 3" descr="WPS图片-抠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3" y="1609725"/>
            <a:ext cx="504825" cy="6492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_BACKGROUND_MASK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PECIAL_SOURCE" val="bdnull"/>
</p:tagLst>
</file>

<file path=ppt/tags/tag101.xml><?xml version="1.0" encoding="utf-8"?>
<p:tagLst xmlns:p="http://schemas.openxmlformats.org/presentationml/2006/main">
  <p:tag name="KSO_WM_UNIT_PLACING_PICTURE_USER_VIEWPORT" val="{&quot;height&quot;:5472,&quot;width&quot;:3075}"/>
</p:tagLst>
</file>

<file path=ppt/tags/tag102.xml><?xml version="1.0" encoding="utf-8"?>
<p:tagLst xmlns:p="http://schemas.openxmlformats.org/presentationml/2006/main">
  <p:tag name="KSO_WM_SPECIAL_SOURCE" val="bdnull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KSO_WM_UNIT_PLACING_PICTURE_USER_VIEWPORT" val="{&quot;height&quot;:6853,&quot;width&quot;:3292}"/>
</p:tagLst>
</file>

<file path=ppt/tags/tag105.xml><?xml version="1.0" encoding="utf-8"?>
<p:tagLst xmlns:p="http://schemas.openxmlformats.org/presentationml/2006/main">
  <p:tag name="KSO_WM_SPECIAL_SOURCE" val="bdnull"/>
</p:tagLst>
</file>

<file path=ppt/tags/tag106.xml><?xml version="1.0" encoding="utf-8"?>
<p:tagLst xmlns:p="http://schemas.openxmlformats.org/presentationml/2006/main">
  <p:tag name="KSO_WM_UNIT_PLACING_PICTURE_USER_VIEWPORT" val="{&quot;height&quot;:9025,&quot;width&quot;:4577.4992125984254}"/>
</p:tagLst>
</file>

<file path=ppt/tags/tag107.xml><?xml version="1.0" encoding="utf-8"?>
<p:tagLst xmlns:p="http://schemas.openxmlformats.org/presentationml/2006/main">
  <p:tag name="KSO_WM_UNIT_PLACING_PICTURE_USER_VIEWPORT" val="{&quot;height&quot;:14400,&quot;width&quot;:6848}"/>
</p:tagLst>
</file>

<file path=ppt/tags/tag108.xml><?xml version="1.0" encoding="utf-8"?>
<p:tagLst xmlns:p="http://schemas.openxmlformats.org/presentationml/2006/main">
  <p:tag name="KSO_WM_SPECIAL_SOURCE" val="bdnull"/>
</p:tagLst>
</file>

<file path=ppt/tags/tag109.xml><?xml version="1.0" encoding="utf-8"?>
<p:tagLst xmlns:p="http://schemas.openxmlformats.org/presentationml/2006/main">
  <p:tag name="KSO_WM_UNIT_PLACING_PICTURE_USER_VIEWPORT" val="{&quot;height&quot;:10584,&quot;width&quot;:15839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PECIAL_SOURCE" val="bdnull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KSO_WM_UNIT_PLACING_PICTURE_USER_VIEWPORT" val="{&quot;height&quot;:5102,&quot;width&quot;:2451}"/>
</p:tagLst>
</file>

<file path=ppt/tags/tag113.xml><?xml version="1.0" encoding="utf-8"?>
<p:tagLst xmlns:p="http://schemas.openxmlformats.org/presentationml/2006/main">
  <p:tag name="KSO_WM_SPECIAL_SOURCE" val="bdnull"/>
</p:tagLst>
</file>

<file path=ppt/tags/tag114.xml><?xml version="1.0" encoding="utf-8"?>
<p:tagLst xmlns:p="http://schemas.openxmlformats.org/presentationml/2006/main"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DOCER_TEMPLATE_OPEN_ONCE_MARK" val="1"/>
  <p:tag name="COMMONDATA" val="eyJoZGlkIjoiZDJmYTNiZTY1MDczNzIyYzk1OTEzNzU2YjAyYTljMjg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1*b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2、3、11、14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演示</Application>
  <PresentationFormat>宽屏</PresentationFormat>
  <Paragraphs>99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Viner Hand ITC</vt:lpstr>
      <vt:lpstr>Arial Unicode MS</vt:lpstr>
      <vt:lpstr>Calibri Light</vt:lpstr>
      <vt:lpstr>Office 主题</vt:lpstr>
      <vt:lpstr>1_Office 主题​​</vt:lpstr>
      <vt:lpstr>线上考试指南</vt:lpstr>
      <vt:lpstr>PowerPoint 演示文稿</vt:lpstr>
      <vt:lpstr>手机上下载并安装“学习通”APP： 扫描右方二维码或在手机应用市场中搜索“学习通”进行下载。</vt:lpstr>
      <vt:lpstr>通过课程进入考试</vt:lpstr>
      <vt:lpstr>通过通知进入考试</vt:lpstr>
      <vt:lpstr>加入会议</vt:lpstr>
      <vt:lpstr>PowerPoint 演示文稿</vt:lpstr>
      <vt:lpstr>线上考试腾讯会议拍摄要求：独立空间（建议房间里），图像横屏，全程拍摄；考试前360度拍摄所在位置，监考老师确认后再固定（最好准备手机支架）于侧后方。 拍摄内容：学生、考试手机、空白草稿纸、桌面等面前环境；具体参照下图</vt:lpstr>
      <vt:lpstr>单选题或者多选题直接点击答案，填空题直接输入答案</vt:lpstr>
      <vt:lpstr>1：在答题纸上作答后，学习通APP里直接拍照后上传，不要切屏 2：直接打字。</vt:lpstr>
      <vt:lpstr>1：点击复查交卷，检查一下试卷 2：点击交卷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admin</cp:lastModifiedBy>
  <cp:revision>119</cp:revision>
  <dcterms:created xsi:type="dcterms:W3CDTF">2020-01-28T03:15:00Z</dcterms:created>
  <dcterms:modified xsi:type="dcterms:W3CDTF">2022-05-06T01:24:27Z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9AC64BDCA24A4428AF94FD3379397D0E</vt:lpwstr>
  </property>
  <property fmtid="{D5CDD505-2E9C-101B-9397-08002B2CF9AE}" pid="4" name="commondata">
    <vt:lpwstr>eyJoZGlkIjoiZDJmYTNiZTY1MDczNzIyYzk1OTEzNzU2YjAyYTljMjgifQ==</vt:lpwstr>
  </property>
</Properties>
</file>